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81" r:id="rId4"/>
    <p:sldId id="301" r:id="rId5"/>
    <p:sldId id="282" r:id="rId6"/>
    <p:sldId id="284" r:id="rId7"/>
    <p:sldId id="314" r:id="rId8"/>
    <p:sldId id="313" r:id="rId9"/>
    <p:sldId id="312" r:id="rId10"/>
    <p:sldId id="310" r:id="rId11"/>
    <p:sldId id="297" r:id="rId12"/>
    <p:sldId id="309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00"/>
    <a:srgbClr val="F5F5F5"/>
    <a:srgbClr val="F7F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18" autoAdjust="0"/>
  </p:normalViewPr>
  <p:slideViewPr>
    <p:cSldViewPr snapToGrid="0" snapToObjects="1">
      <p:cViewPr varScale="1">
        <p:scale>
          <a:sx n="93" d="100"/>
          <a:sy n="93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A915-12AC-1042-969D-869EB3C0965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8976-264A-BD46-ADB5-2A40DC734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2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8976-264A-BD46-ADB5-2A40DC734E3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30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72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9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4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06AAE-59D2-2B42-BE3B-7B907F2146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97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769DD-A7F6-8241-8088-9BBA964C1C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94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8DD74-B7F0-3C44-A084-4DAF277001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46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63006-1673-CB4C-A7AA-D1B6966BCC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19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1F46B-5C98-464F-BAD8-1DB793BC4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9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15FA1-783B-8846-967E-59CD4D7611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018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AFB28-111F-0C4C-9BDE-5BC13B8B69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00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5AF9B-9736-F440-BC87-9F758391C1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1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426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38ADB-5266-DF48-A57A-BAC256D1E3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11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AE156-43AF-5749-8968-3321F9625F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39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C3A4A-050E-7944-9FAF-1C9BBC4A7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637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F6E2B-911B-0C4D-A82D-D754DB5F47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196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0AF90-883F-A744-A564-6458CD4E0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349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DCD7B-6CBE-D842-9844-7F72E9D63C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858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E1CA9-F7ED-6B4F-AB68-7A182AE1F8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234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F28FC-A49A-9342-90B2-6AC56DACA1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694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77C91-2139-AA4C-A61F-855531CF77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7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6233C-3D40-5744-A980-7DB452E2A9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43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496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885EC-D287-044F-A517-B269950B7C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073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9BCF0-B190-FA4D-9D51-7A446EA330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511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3FC32-5449-6E4E-B7ED-064E113A60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52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402A7-96F4-8143-B8C2-182E7E260F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74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43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37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26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0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74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92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0101-0394-6F49-A755-811F53D7AFAE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94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017D568-465F-CB48-949B-5F51F3BA5A02}" type="slidenum">
              <a:rPr lang="ru-RU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4C637A8-CAB2-194A-AFB0-1118EF8084C5}" type="slidenum">
              <a:rPr lang="ru-RU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9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72625" y="1571625"/>
            <a:ext cx="2714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200" b="1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Изображение 1" descr="Снимок экрана 2012-10-17 в 1.35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85511"/>
            <a:ext cx="9144000" cy="38137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6499" y="3951836"/>
            <a:ext cx="8708836" cy="241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22 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ГОДА </a:t>
            </a:r>
            <a:endParaRPr lang="en-US" sz="8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НА РЫНКЕ ТАМОЖЕННЫХ УСЛУГ</a:t>
            </a:r>
          </a:p>
          <a:p>
            <a:pPr eaLnBrk="1" hangingPunct="1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C 1994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ГОДА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7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r>
              <a:rPr lang="ru-RU" sz="1600" b="1" dirty="0" smtClean="0">
                <a:latin typeface="Calibri"/>
                <a:cs typeface="Calibri"/>
              </a:rPr>
              <a:t>НАШИ КОНКУРЕНТНЫЕ ПРЕИМУЩЕСТВА</a:t>
            </a:r>
            <a:r>
              <a:rPr lang="en-US" sz="1600" b="1" dirty="0" smtClean="0">
                <a:latin typeface="Calibri"/>
                <a:cs typeface="Calibri"/>
              </a:rPr>
              <a:t>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393641"/>
            <a:ext cx="8786812" cy="367333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None/>
            </a:pPr>
            <a:endParaRPr lang="ru-RU" sz="1500" dirty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Победитель в номинации “Лучший таможенный брокер России”</a:t>
            </a:r>
          </a:p>
          <a:p>
            <a:pPr>
              <a:buClr>
                <a:srgbClr val="008000"/>
              </a:buClr>
            </a:pPr>
            <a:endParaRPr lang="ru-RU" sz="1700" dirty="0" smtClean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Аттестованные специалисты по таможенному оформлению с опытом работы более 15 лет</a:t>
            </a:r>
          </a:p>
          <a:p>
            <a:pPr>
              <a:buClr>
                <a:srgbClr val="008000"/>
              </a:buClr>
            </a:pPr>
            <a:endParaRPr lang="ru-RU" sz="1700" dirty="0" smtClean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Большой опыт таможенного оформления автозапчастей и выпуска многотоварных деклараций    (более 250 кодов товаров)</a:t>
            </a:r>
          </a:p>
          <a:p>
            <a:pPr marL="0" indent="0">
              <a:buClr>
                <a:srgbClr val="008000"/>
              </a:buClr>
              <a:buNone/>
            </a:pPr>
            <a:r>
              <a:rPr lang="ru-RU" sz="1700" dirty="0" smtClean="0">
                <a:latin typeface="Calibri"/>
                <a:cs typeface="Calibri"/>
              </a:rPr>
              <a:t> </a:t>
            </a: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Использование собственных разработок программного обеспечения  для </a:t>
            </a:r>
            <a:r>
              <a:rPr lang="ru-RU" sz="1700" dirty="0" err="1" smtClean="0">
                <a:latin typeface="Calibri"/>
                <a:cs typeface="Calibri"/>
              </a:rPr>
              <a:t>on-line</a:t>
            </a:r>
            <a:r>
              <a:rPr lang="ru-RU" sz="1700" dirty="0" smtClean="0">
                <a:latin typeface="Calibri"/>
                <a:cs typeface="Calibri"/>
              </a:rPr>
              <a:t> </a:t>
            </a:r>
            <a:r>
              <a:rPr lang="en-US" sz="1700" dirty="0" smtClean="0">
                <a:latin typeface="Calibri"/>
                <a:cs typeface="Calibri"/>
              </a:rPr>
              <a:t> </a:t>
            </a:r>
            <a:r>
              <a:rPr lang="ru-RU" sz="1700" dirty="0" smtClean="0">
                <a:latin typeface="Calibri"/>
                <a:cs typeface="Calibri"/>
              </a:rPr>
              <a:t>сервиса клиентов</a:t>
            </a:r>
          </a:p>
          <a:p>
            <a:pPr>
              <a:buClr>
                <a:srgbClr val="008000"/>
              </a:buClr>
            </a:pPr>
            <a:endParaRPr lang="ru-RU" sz="1700" dirty="0" smtClean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Предоставление отсрочки оплаты услуг до 30 календарных дней</a:t>
            </a:r>
          </a:p>
          <a:p>
            <a:pPr>
              <a:buClr>
                <a:srgbClr val="008000"/>
              </a:buClr>
            </a:pPr>
            <a:endParaRPr lang="ru-RU" sz="1700" dirty="0" smtClean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При пролонгации договора ставки за таможенное оформление не меняются</a:t>
            </a:r>
            <a:endParaRPr lang="ru-RU" sz="1700" dirty="0">
              <a:latin typeface="Calibri"/>
              <a:cs typeface="Calibri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8737" y="5654824"/>
            <a:ext cx="8708836" cy="6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5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72625" y="1571625"/>
            <a:ext cx="2714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200" b="1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Изображение 1" descr="Снимок экрана 2012-10-17 в 1.35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85511"/>
            <a:ext cx="9144000" cy="38137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2023" y="3951836"/>
            <a:ext cx="8708836" cy="241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ДОВЕРЬТЕ ТАМОЖЕННОЕ ОФОРМЛЕНИЕ ПРОФЕССИОНАЛАМ!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6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00660"/>
            <a:ext cx="8229600" cy="350837"/>
          </a:xfrm>
        </p:spPr>
        <p:txBody>
          <a:bodyPr/>
          <a:lstStyle/>
          <a:p>
            <a:pPr algn="l" eaLnBrk="1" hangingPunct="1"/>
            <a:r>
              <a:rPr lang="ru-RU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ОСНОВНЫЕ ДОКУМЕНТЫ</a:t>
            </a:r>
            <a:endParaRPr lang="ru-RU" sz="1600" b="1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69045" y="5857875"/>
            <a:ext cx="2754118" cy="6461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Страховая сумма деятельности </a:t>
            </a:r>
            <a:r>
              <a:rPr lang="ru-RU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ИнтерБрокСервис2000</a:t>
            </a:r>
            <a:r>
              <a:rPr lang="ru-RU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endParaRPr lang="ru-RU" sz="12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20 </a:t>
            </a:r>
            <a:r>
              <a:rPr lang="ru-RU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миллионов рублей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000" b="1" dirty="0">
              <a:latin typeface="Calibri"/>
              <a:cs typeface="Calibri"/>
            </a:endParaRPr>
          </a:p>
          <a:p>
            <a:pPr algn="ctr" eaLnBrk="1" hangingPunct="1">
              <a:lnSpc>
                <a:spcPct val="80000"/>
              </a:lnSpc>
            </a:pPr>
            <a:endParaRPr lang="ru-RU" sz="1000" b="1" dirty="0">
              <a:latin typeface="Calibri"/>
              <a:cs typeface="Calibri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72625" y="1571625"/>
            <a:ext cx="2714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200" b="1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643063" y="5857875"/>
            <a:ext cx="264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Обеспечение уплаты таможенных платежей -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77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миллионов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рублей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2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783673" y="5663917"/>
            <a:ext cx="6309712" cy="4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</a:rPr>
              <a:t>Победитель в номинации 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“</a:t>
            </a:r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</a:rPr>
              <a:t>ЛУЧШИЙ ТАМОЖЕННЫЙ БРОКЕР РОССИИ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”</a:t>
            </a: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8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89" y="1785938"/>
            <a:ext cx="8374036" cy="350837"/>
          </a:xfrm>
        </p:spPr>
        <p:txBody>
          <a:bodyPr/>
          <a:lstStyle/>
          <a:p>
            <a:pPr algn="l" eaLnBrk="1" hangingPunct="1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ВЗАИМОДЕЙСТВИЕ С ТАМОЖЕННЫМИ ОРГАНАМИ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430" y="2312254"/>
            <a:ext cx="4714875" cy="1285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Руководство компании принимает активное участие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в заседаниях экспертного совета Государственной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Думы, Торгово-Промышленной палаты, в обсуждении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проблем таможенного реформирования в прямых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эфирах государственных телеканалов.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262168" y="5652144"/>
            <a:ext cx="4968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Прямой эфир Начальника аналитического управления ФТС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Ивина В.В. и </a:t>
            </a:r>
            <a:r>
              <a:rPr lang="ru-RU" sz="1200" b="1" dirty="0" err="1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ИнтерБрокСервиса</a:t>
            </a: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2000 в Деловой Москве на ТВЦ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по вопросу переноса таможенного оформления на границу РФ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971550" y="5876925"/>
            <a:ext cx="2951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ИнтерБрокСервис</a:t>
            </a: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2000 в 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Деловой Москве на ТВЦ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595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r>
              <a:rPr lang="ru-RU" sz="1600" b="1" dirty="0"/>
              <a:t>УСЛУГИ ТАМОЖЕННОГО ПРЕДСТАВИТЕЛЯ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393641"/>
            <a:ext cx="5757034" cy="3673330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008000"/>
              </a:buClr>
              <a:buNone/>
            </a:pPr>
            <a:endParaRPr lang="ru-RU" sz="1600" dirty="0" smtClean="0"/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Экспертиза внешнеэкономических контрактов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Консультации по внешнеэкономической деятельности и вопросам таможенного оформления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Сбор, анализ и согласование пакета документов для таможенной очистки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Классификация товаров в соответствии с ТН ВЭД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Получение сертификатов, ветеринарных и фитосанитарных разрешительных  документов, связанных с прохождением таможни;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Электронное и предварительное декларирование товаров в любом регионе РФ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Специализация на многотоварных декларациях, работа с большими массивами данных в инвойсах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Оплата обязательных таможенных и других сборов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Размещение грузов на таможенных складах и складах СВХ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Предоставление электронных отчетов, ведение электронного архива ГТД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Юридические услуги в сфере ВЭД: представление интересов клиента </a:t>
            </a:r>
            <a:br>
              <a:rPr lang="ru-RU" sz="1600" dirty="0" smtClean="0"/>
            </a:br>
            <a:r>
              <a:rPr lang="ru-RU" sz="1600" dirty="0" smtClean="0"/>
              <a:t>в таможенных органах и  арбитражных судах.</a:t>
            </a:r>
            <a:endParaRPr lang="ru-RU" sz="1600" dirty="0"/>
          </a:p>
        </p:txBody>
      </p:sp>
      <p:pic>
        <p:nvPicPr>
          <p:cNvPr id="5" name="Изображение 4" descr="Снимок экрана 2012-10-17 в 1.27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984" y="2567484"/>
            <a:ext cx="2006063" cy="26632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Изображение 5" descr="Снимок экрана 2012-10-17 в 1.27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7689" y="3665540"/>
            <a:ext cx="1789300" cy="2470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8403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r>
              <a:rPr lang="ru-RU" sz="1600" b="1" dirty="0" smtClean="0">
                <a:latin typeface="Arial"/>
                <a:cs typeface="Arial"/>
              </a:rPr>
              <a:t>УСЛУГИ ЭКСПЕДИРОВАНИЯ </a:t>
            </a:r>
            <a:r>
              <a:rPr lang="ru-RU" sz="1600" b="1" dirty="0" smtClean="0">
                <a:latin typeface="Arial"/>
                <a:cs typeface="Arial"/>
              </a:rPr>
              <a:t>ГРУЗОВ</a:t>
            </a:r>
            <a:endParaRPr lang="ru-RU" sz="1600" b="1" dirty="0">
              <a:latin typeface="Arial"/>
              <a:cs typeface="Arial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11319" y="2340307"/>
            <a:ext cx="1781357" cy="143616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44450" rIns="0" bIns="44450" anchor="ctr"/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Транспортные услуги</a:t>
            </a: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411319" y="5163793"/>
            <a:ext cx="1781357" cy="116117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8000"/>
            </a:solidFill>
            <a:round/>
            <a:headEnd/>
            <a:tailEnd/>
          </a:ln>
          <a:extLst/>
        </p:spPr>
        <p:txBody>
          <a:bodyPr lIns="0" tIns="44450" rIns="0" bIns="44450" anchor="ctr"/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Консалтинг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411319" y="3890317"/>
            <a:ext cx="1781357" cy="116460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44450" rIns="0" bIns="44450" anchor="ctr"/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Страхование и сертификация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2686527" y="3890317"/>
            <a:ext cx="5996479" cy="1164607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008000"/>
            </a:solidFill>
            <a:round/>
            <a:headEnd/>
            <a:tailEnd/>
          </a:ln>
          <a:extLst/>
        </p:spPr>
        <p:txBody>
          <a:bodyPr lIns="0" tIns="7200" rIns="0" bIns="7200" anchor="ctr"/>
          <a:lstStyle/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Комплексное страхование с ответственностью за все риски, либо выборочно: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/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- страхование </a:t>
            </a: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от полной гибели всего или части груза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- страхование </a:t>
            </a: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рисков погрузки/разгрузки и нахождения на складах временного хранения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;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Сотрудничество с ведущими страховыми компаниями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России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Сертификаты происхождения, сертификаты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соответствия</a:t>
            </a: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2686527" y="5163793"/>
            <a:ext cx="5996479" cy="116117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008000"/>
            </a:solidFill>
            <a:round/>
            <a:headEnd/>
            <a:tailEnd/>
          </a:ln>
          <a:extLst/>
        </p:spPr>
        <p:txBody>
          <a:bodyPr lIns="0" tIns="7200" rIns="0" bIns="7200" anchor="ctr"/>
          <a:lstStyle/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Оптимизация транспортного маршрута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/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Выбор вида и типа транспортного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средства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Консультации по условиям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поставки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Оптимизация загрузки транспортного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средства</a:t>
            </a: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>
            <a:off x="2686527" y="2340307"/>
            <a:ext cx="5996479" cy="143616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008000"/>
            </a:solidFill>
            <a:round/>
            <a:headEnd/>
            <a:tailEnd/>
          </a:ln>
          <a:extLst/>
        </p:spPr>
        <p:txBody>
          <a:bodyPr lIns="0" tIns="7200" rIns="0" bIns="7200" anchor="ctr"/>
          <a:lstStyle/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Подготовка и перевозка тяжёлых, негабаритных и технически сложных грузов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;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Перевозка опасных грузов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;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Перевозка сборных грузов, консолидация малогабаритных грузов в Европе из любой точки мира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;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en-US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Использование всех видов транспорта: морские перевозки (Америка, Юго- Восточная Азия), автомобильные перевозки (Eвропа), ж/д перевозки (Европа, СНГ, Китай), 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335444" y="2902763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FF"/>
              </a:solidFill>
              <a:latin typeface="Arial"/>
              <a:cs typeface="Arial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335444" y="4284622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FF"/>
              </a:solidFill>
              <a:latin typeface="Arial"/>
              <a:cs typeface="Arial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335444" y="5590313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8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pPr algn="l"/>
            <a:r>
              <a:rPr lang="ru-RU" sz="1400" b="1" dirty="0" smtClean="0">
                <a:latin typeface="Calibri"/>
                <a:cs typeface="Calibri"/>
              </a:rPr>
              <a:t>РЕКОМЕНДАТЕЛЬНЫЕ И БЛАГОДАРСТВЕННЫЕ ПИСЬМА НАШИХ КЛИЕНТОВ</a:t>
            </a:r>
            <a:r>
              <a:rPr lang="en-US" sz="1400" b="1" dirty="0" smtClean="0">
                <a:latin typeface="Calibri"/>
                <a:cs typeface="Calibri"/>
              </a:rPr>
              <a:t>:</a:t>
            </a: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27" y="2544913"/>
            <a:ext cx="1440000" cy="180000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94" y="3129634"/>
            <a:ext cx="844240" cy="375687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455" y="3852457"/>
            <a:ext cx="773125" cy="369508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683" y="2432987"/>
            <a:ext cx="775016" cy="399908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617" y="3143182"/>
            <a:ext cx="1178124" cy="388782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830" y="4594720"/>
            <a:ext cx="1101628" cy="295559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7773" y="5235384"/>
            <a:ext cx="1297659" cy="388276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9969" y="4474252"/>
            <a:ext cx="1057772" cy="507732"/>
          </a:xfrm>
          <a:prstGeom prst="rect">
            <a:avLst/>
          </a:prstGeom>
        </p:spPr>
      </p:pic>
      <p:pic>
        <p:nvPicPr>
          <p:cNvPr id="26" name="Изображение 25" descr="Снимок экрана 2012-10-17 в 10.53.49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71" y="3852457"/>
            <a:ext cx="1106961" cy="356889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717" y="5164858"/>
            <a:ext cx="907335" cy="5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9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987310" y="1928411"/>
            <a:ext cx="1338828" cy="610949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8288" y="2176401"/>
            <a:ext cx="2229105" cy="6838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звание 1"/>
          <p:cNvSpPr txBox="1">
            <a:spLocks/>
          </p:cNvSpPr>
          <p:nvPr/>
        </p:nvSpPr>
        <p:spPr bwMode="auto">
          <a:xfrm>
            <a:off x="8881" y="6438394"/>
            <a:ext cx="9135120" cy="419606"/>
          </a:xfrm>
          <a:prstGeom prst="rect">
            <a:avLst/>
          </a:prstGeom>
          <a:solidFill>
            <a:srgbClr val="008000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ФИЛИАЛЫ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IBS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2000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6050" y="2220806"/>
            <a:ext cx="2451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  <a:latin typeface="Calibri"/>
                <a:cs typeface="Calibri"/>
              </a:rPr>
              <a:t>Санкт-Петербург</a:t>
            </a:r>
            <a:endParaRPr lang="en-US" sz="12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/п "Лесной порт", т/п "Турухтанный", </a:t>
            </a:r>
            <a:endParaRPr lang="ru-RU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/п "Гавань" Балтийской 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таможни</a:t>
            </a:r>
            <a:endParaRPr lang="ru-RU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2905" y="1928418"/>
            <a:ext cx="1386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8000"/>
                </a:solidFill>
                <a:latin typeface="Calibri"/>
                <a:cs typeface="Calibri"/>
              </a:rPr>
              <a:t>Выборг</a:t>
            </a:r>
            <a:endParaRPr lang="en-US" sz="12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pPr algn="r"/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/п "Выборгский", Выборгской таможни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30674" y="3088611"/>
            <a:ext cx="2057519" cy="584776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75079" y="3070849"/>
            <a:ext cx="19772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Calibri"/>
                <a:cs typeface="Calibri"/>
              </a:rPr>
              <a:t>Москва</a:t>
            </a:r>
            <a:endParaRPr lang="en-US" sz="12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/п "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Мамонтовский»</a:t>
            </a:r>
            <a:endParaRPr lang="en-US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Московской 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областной таможни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75079" y="3811183"/>
            <a:ext cx="1509755" cy="584776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92841" y="3803791"/>
            <a:ext cx="15999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  <a:latin typeface="Calibri"/>
                <a:cs typeface="Calibri"/>
              </a:rPr>
              <a:t>Тула</a:t>
            </a:r>
            <a:endParaRPr lang="en-US" sz="12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т/п "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Новомосковский"</a:t>
            </a: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Тульской 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таможни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08678" y="3221928"/>
            <a:ext cx="1351039" cy="575901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08679" y="3195292"/>
            <a:ext cx="1338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rgbClr val="008000"/>
                </a:solidFill>
                <a:latin typeface="Calibri"/>
                <a:cs typeface="Calibri"/>
              </a:rPr>
              <a:t>Себеж</a:t>
            </a:r>
            <a:endParaRPr lang="en-US" sz="1200" b="1" dirty="0">
              <a:solidFill>
                <a:srgbClr val="008000"/>
              </a:solidFill>
              <a:latin typeface="Calibri"/>
              <a:cs typeface="Calibri"/>
            </a:endParaRPr>
          </a:p>
          <a:p>
            <a:pPr algn="r"/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т/</a:t>
            </a:r>
            <a:r>
              <a:rPr lang="ru-RU" sz="1000" dirty="0" err="1">
                <a:solidFill>
                  <a:srgbClr val="000000"/>
                </a:solidFill>
                <a:latin typeface="Calibri"/>
                <a:cs typeface="Calibri"/>
              </a:rPr>
              <a:t>п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” </a:t>
            </a:r>
            <a:r>
              <a:rPr lang="ru-RU" sz="1000" dirty="0" err="1" smtClean="0">
                <a:solidFill>
                  <a:srgbClr val="000000"/>
                </a:solidFill>
                <a:latin typeface="Calibri"/>
                <a:cs typeface="Calibri"/>
              </a:rPr>
              <a:t>Себежский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endParaRPr lang="en-US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r"/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 Себежской 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таможни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59717" y="4014979"/>
            <a:ext cx="1211132" cy="788943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447507" y="4026627"/>
            <a:ext cx="1430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000"/>
                </a:solidFill>
                <a:latin typeface="Calibri"/>
                <a:cs typeface="Calibri"/>
              </a:rPr>
              <a:t>Смоленск</a:t>
            </a:r>
            <a:endParaRPr lang="en-US" sz="12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т/п "</a:t>
            </a:r>
            <a:r>
              <a:rPr lang="ru-RU" sz="1000" dirty="0" err="1" smtClean="0">
                <a:solidFill>
                  <a:srgbClr val="000000"/>
                </a:solidFill>
                <a:latin typeface="Calibri"/>
                <a:cs typeface="Calibri"/>
              </a:rPr>
              <a:t>Стабнинский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т/</a:t>
            </a:r>
            <a:r>
              <a:rPr lang="ru-RU" sz="1000" dirty="0" err="1" smtClean="0">
                <a:solidFill>
                  <a:srgbClr val="000000"/>
                </a:solidFill>
                <a:latin typeface="Calibri"/>
                <a:cs typeface="Calibri"/>
              </a:rPr>
              <a:t>п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ru-RU" sz="1000" dirty="0" err="1" smtClean="0">
                <a:solidFill>
                  <a:srgbClr val="000000"/>
                </a:solidFill>
                <a:latin typeface="Calibri"/>
                <a:cs typeface="Calibri"/>
              </a:rPr>
              <a:t>Краснинский</a:t>
            </a: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endParaRPr lang="ru-RU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 Смоленской</a:t>
            </a: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таможни</a:t>
            </a:r>
            <a:endParaRPr lang="ru-RU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 bwMode="auto">
          <a:xfrm>
            <a:off x="8881" y="6438394"/>
            <a:ext cx="9135120" cy="419606"/>
          </a:xfrm>
          <a:prstGeom prst="rect">
            <a:avLst/>
          </a:prstGeom>
          <a:solidFill>
            <a:srgbClr val="008000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Предоставление отчётности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учёт статистики в режиме реального времени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ведение электронного архива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ГТД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endParaRPr lang="ru-RU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096" y="3207990"/>
            <a:ext cx="7152333" cy="777626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Разработана программа и создана служба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учета 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таможенного оформления, 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ведется электронный архив ГТД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096" y="5424014"/>
            <a:ext cx="1288560" cy="852104"/>
          </a:xfrm>
          <a:prstGeom prst="round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Контроль</a:t>
            </a:r>
            <a:endParaRPr lang="ru-RU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4527" y="5428736"/>
            <a:ext cx="2803064" cy="869763"/>
          </a:xfrm>
          <a:prstGeom prst="round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Возможность 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влияния на ситуацию по выгрузке товаров на складе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0376" y="5414222"/>
            <a:ext cx="2715757" cy="869763"/>
          </a:xfrm>
          <a:prstGeom prst="round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Сокращение 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расходов на простой и возврат контейнеров</a:t>
            </a:r>
          </a:p>
        </p:txBody>
      </p:sp>
      <p:sp>
        <p:nvSpPr>
          <p:cNvPr id="8" name="Плюс 7"/>
          <p:cNvSpPr/>
          <p:nvPr/>
        </p:nvSpPr>
        <p:spPr>
          <a:xfrm>
            <a:off x="1761812" y="5428737"/>
            <a:ext cx="627833" cy="627833"/>
          </a:xfrm>
          <a:prstGeom prst="mathPlus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5426431" y="5385195"/>
            <a:ext cx="627833" cy="627833"/>
          </a:xfrm>
          <a:prstGeom prst="mathPlus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7777946" y="3288278"/>
            <a:ext cx="630353" cy="627833"/>
          </a:xfrm>
          <a:prstGeom prst="mathEqual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6125</TotalTime>
  <Words>359</Words>
  <Application>Microsoft Office PowerPoint</Application>
  <PresentationFormat>Экран (4:3)</PresentationFormat>
  <Paragraphs>88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Оформление по умолчанию</vt:lpstr>
      <vt:lpstr>1_Оформление по умолчанию</vt:lpstr>
      <vt:lpstr>Слайд 1</vt:lpstr>
      <vt:lpstr>ОСНОВНЫЕ ДОКУМЕНТЫ</vt:lpstr>
      <vt:lpstr>Слайд 3</vt:lpstr>
      <vt:lpstr>ВЗАИМОДЕЙСТВИЕ С ТАМОЖЕННЫМИ ОРГАНАМИ</vt:lpstr>
      <vt:lpstr>УСЛУГИ ТАМОЖЕННОГО ПРЕДСТАВИТЕЛЯ</vt:lpstr>
      <vt:lpstr>УСЛУГИ ЭКСПЕДИРОВАНИЯ ГРУЗОВ</vt:lpstr>
      <vt:lpstr>РЕКОМЕНДАТЕЛЬНЫЕ И БЛАГОДАРСТВЕННЫЕ ПИСЬМА НАШИХ КЛИЕНТОВ:</vt:lpstr>
      <vt:lpstr>Слайд 8</vt:lpstr>
      <vt:lpstr>Слайд 9</vt:lpstr>
      <vt:lpstr>НАШИ КОНКУРЕНТНЫЕ ПРЕИМУЩЕСТВА: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Консорциум Globus Logistic Полный комплекс транспортно-логистических услуг</dc:title>
  <dc:creator>MacOS Lion</dc:creator>
  <cp:lastModifiedBy>Alex</cp:lastModifiedBy>
  <cp:revision>113</cp:revision>
  <dcterms:created xsi:type="dcterms:W3CDTF">2012-10-09T09:53:50Z</dcterms:created>
  <dcterms:modified xsi:type="dcterms:W3CDTF">2016-11-16T17:42:33Z</dcterms:modified>
</cp:coreProperties>
</file>