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81" r:id="rId4"/>
    <p:sldId id="301" r:id="rId5"/>
    <p:sldId id="282" r:id="rId6"/>
    <p:sldId id="284" r:id="rId7"/>
    <p:sldId id="314" r:id="rId8"/>
    <p:sldId id="313" r:id="rId9"/>
    <p:sldId id="312" r:id="rId10"/>
    <p:sldId id="310" r:id="rId11"/>
    <p:sldId id="297" r:id="rId12"/>
    <p:sldId id="309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00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80" autoAdjust="0"/>
  </p:normalViewPr>
  <p:slideViewPr>
    <p:cSldViewPr snapToGrid="0" snapToObjects="1">
      <p:cViewPr>
        <p:scale>
          <a:sx n="125" d="100"/>
          <a:sy n="125" d="100"/>
        </p:scale>
        <p:origin x="12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A915-12AC-1042-969D-869EB3C09657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8976-264A-BD46-ADB5-2A40DC734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8976-264A-BD46-ADB5-2A40DC734E3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0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99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06AAE-59D2-2B42-BE3B-7B907F21464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769DD-A7F6-8241-8088-9BBA964C1C5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4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8DD74-B7F0-3C44-A084-4DAF277001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6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63006-1673-CB4C-A7AA-D1B6966BCC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1F46B-5C98-464F-BAD8-1DB793BC4C2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3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15FA1-783B-8846-967E-59CD4D761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18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AFB28-111F-0C4C-9BDE-5BC13B8B697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0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5AF9B-9736-F440-BC87-9F758391C1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26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E38ADB-5266-DF48-A57A-BAC256D1E3C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1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AE156-43AF-5749-8968-3321F9625F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3A4A-050E-7944-9FAF-1C9BBC4A75B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3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F6E2B-911B-0C4D-A82D-D754DB5F47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96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0AF90-883F-A744-A564-6458CD4E0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4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DCD7B-6CBE-D842-9844-7F72E9D63C7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58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E1CA9-F7ED-6B4F-AB68-7A182AE1F8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F28FC-A49A-9342-90B2-6AC56DACA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877C91-2139-AA4C-A61F-855531CF77D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6233C-3D40-5744-A980-7DB452E2A9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3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9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85EC-D287-044F-A517-B269950B7C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73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9BCF0-B190-FA4D-9D51-7A446EA330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11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3FC32-5449-6E4E-B7ED-064E113A603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2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402A7-96F4-8143-B8C2-182E7E260F7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6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4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2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00101-0394-6F49-A755-811F53D7AFA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1D58-595B-6B41-9D57-AD6033320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017D568-465F-CB48-949B-5F51F3BA5A02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4C637A8-CAB2-194A-AFB0-1118EF8084C5}" type="slidenum">
              <a:rPr lang="ru-RU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tiff"/><Relationship Id="rId6" Type="http://schemas.openxmlformats.org/officeDocument/2006/relationships/image" Target="../media/image12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Изображение 1" descr="Снимок экрана 2012-10-17 в 1.35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5511"/>
            <a:ext cx="9144000" cy="38137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86499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2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4</a:t>
            </a:r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ГОДА </a:t>
            </a:r>
            <a:endParaRPr lang="en-US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НА РЫНКЕ ТАМОЖЕННЫХ УСЛУГ</a:t>
            </a:r>
          </a:p>
          <a:p>
            <a:pPr eaLnBrk="1" hangingPunct="1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C 1994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ГОДА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477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 smtClean="0">
                <a:latin typeface="Calibri"/>
                <a:cs typeface="Calibri"/>
              </a:rPr>
              <a:t>НАШИ КОНКУРЕНТНЫЕ ПРЕИМУЩЕСТВА</a:t>
            </a:r>
            <a:r>
              <a:rPr lang="en-US" sz="1600" b="1" dirty="0" smtClean="0">
                <a:latin typeface="Calibri"/>
                <a:cs typeface="Calibri"/>
              </a:rPr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93641"/>
            <a:ext cx="8786812" cy="367333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None/>
            </a:pPr>
            <a:endParaRPr lang="ru-RU" sz="1500" dirty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Победитель в номинации “Лучший таможенный брокер России”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Аттестованные специалисты по таможенному оформлению с опытом работы более 15 лет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Большой опыт таможенного оформления автозапчастей и выпуска многотоварных деклараций    (более 250 кодов товаров)</a:t>
            </a:r>
          </a:p>
          <a:p>
            <a:pPr marL="0" indent="0">
              <a:buClr>
                <a:srgbClr val="008000"/>
              </a:buClr>
              <a:buNone/>
            </a:pPr>
            <a:r>
              <a:rPr lang="ru-RU" sz="1700" dirty="0" smtClean="0">
                <a:latin typeface="Calibri"/>
                <a:cs typeface="Calibri"/>
              </a:rPr>
              <a:t> </a:t>
            </a: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Использование собственных разработок программного обеспечения  для </a:t>
            </a:r>
            <a:r>
              <a:rPr lang="ru-RU" sz="1700" dirty="0" err="1" smtClean="0">
                <a:latin typeface="Calibri"/>
                <a:cs typeface="Calibri"/>
              </a:rPr>
              <a:t>on-line</a:t>
            </a:r>
            <a:r>
              <a:rPr lang="ru-RU" sz="1700" dirty="0" smtClean="0">
                <a:latin typeface="Calibri"/>
                <a:cs typeface="Calibri"/>
              </a:rPr>
              <a:t> </a:t>
            </a:r>
            <a:r>
              <a:rPr lang="en-US" sz="1700" dirty="0" smtClean="0">
                <a:latin typeface="Calibri"/>
                <a:cs typeface="Calibri"/>
              </a:rPr>
              <a:t> </a:t>
            </a:r>
            <a:r>
              <a:rPr lang="ru-RU" sz="1700" dirty="0" smtClean="0">
                <a:latin typeface="Calibri"/>
                <a:cs typeface="Calibri"/>
              </a:rPr>
              <a:t>сервиса клиентов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Предоставление отсрочки оплаты услуг до 30 календарных дней</a:t>
            </a:r>
          </a:p>
          <a:p>
            <a:pPr>
              <a:buClr>
                <a:srgbClr val="008000"/>
              </a:buClr>
            </a:pPr>
            <a:endParaRPr lang="ru-RU" sz="1700" dirty="0" smtClean="0">
              <a:latin typeface="Calibri"/>
              <a:cs typeface="Calibri"/>
            </a:endParaRPr>
          </a:p>
          <a:p>
            <a:pPr>
              <a:buClr>
                <a:srgbClr val="008000"/>
              </a:buClr>
            </a:pPr>
            <a:r>
              <a:rPr lang="ru-RU" sz="1700" dirty="0" smtClean="0">
                <a:latin typeface="Calibri"/>
                <a:cs typeface="Calibri"/>
              </a:rPr>
              <a:t>При пролонгации договора ставки за таможенное оформление не меняются</a:t>
            </a:r>
            <a:endParaRPr lang="ru-RU" sz="1700" dirty="0">
              <a:latin typeface="Calibri"/>
              <a:cs typeface="Calibri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68737" y="5654824"/>
            <a:ext cx="8708836" cy="6770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5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Изображение 1" descr="Снимок экрана 2012-10-17 в 1.35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85511"/>
            <a:ext cx="9144000" cy="38137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2023" y="3951836"/>
            <a:ext cx="8708836" cy="241822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ДОВЕРЬТЕ ТАМОЖЕННОЕ ОФОРМЛЕНИЕ ПРОФЕССИОНАЛАМ!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6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00660"/>
            <a:ext cx="8229600" cy="350837"/>
          </a:xfrm>
        </p:spPr>
        <p:txBody>
          <a:bodyPr/>
          <a:lstStyle/>
          <a:p>
            <a:pPr algn="l" eaLnBrk="1" hangingPunct="1"/>
            <a:r>
              <a:rPr lang="ru-RU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ОСНОВНЫЕ ДОКУМЕНТЫ</a:t>
            </a:r>
            <a:endParaRPr lang="ru-RU" sz="16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69045" y="5857875"/>
            <a:ext cx="2754118" cy="6461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Страховая сумма деятельности </a:t>
            </a:r>
            <a:r>
              <a:rPr lang="ru-RU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ИнтерБрокСервис2000</a:t>
            </a: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 </a:t>
            </a:r>
            <a:endParaRPr lang="ru-RU" sz="12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20 </a:t>
            </a:r>
            <a:r>
              <a:rPr lang="ru-RU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миллионов рублей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1000" b="1" dirty="0">
              <a:latin typeface="Calibri"/>
              <a:cs typeface="Calibri"/>
            </a:endParaRPr>
          </a:p>
          <a:p>
            <a:pPr algn="ctr" eaLnBrk="1" hangingPunct="1">
              <a:lnSpc>
                <a:spcPct val="80000"/>
              </a:lnSpc>
            </a:pPr>
            <a:endParaRPr lang="ru-RU" sz="1000" b="1" dirty="0">
              <a:latin typeface="Calibri"/>
              <a:cs typeface="Calibri"/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72625" y="1571625"/>
            <a:ext cx="2714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ru-RU" sz="1200" b="1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643063" y="585787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Обеспечение уплаты таможенных платежей - 77 миллионов рублей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01" y="2351451"/>
            <a:ext cx="2398097" cy="33911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6890" y="2351451"/>
            <a:ext cx="2489797" cy="344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468" y="2378610"/>
            <a:ext cx="2398640" cy="33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783673" y="5663917"/>
            <a:ext cx="6309712" cy="4547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Победитель в номинации 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lang="ru-RU" sz="1400" b="1" dirty="0" smtClean="0">
                <a:solidFill>
                  <a:srgbClr val="FFFFFF"/>
                </a:solidFill>
                <a:latin typeface="Calibri" pitchFamily="34" charset="0"/>
              </a:rPr>
              <a:t>ЛУЧШИЙ ТАМОЖЕННЫЙ БРОКЕР РОССИИ</a:t>
            </a:r>
            <a:r>
              <a:rPr lang="en-US" sz="1400" b="1" dirty="0" smtClean="0">
                <a:solidFill>
                  <a:srgbClr val="FFFFFF"/>
                </a:solidFill>
                <a:latin typeface="Calibri" pitchFamily="34" charset="0"/>
              </a:rPr>
              <a:t>”</a:t>
            </a:r>
            <a:endParaRPr lang="ru-RU" sz="1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89" y="1785938"/>
            <a:ext cx="8374036" cy="350837"/>
          </a:xfrm>
        </p:spPr>
        <p:txBody>
          <a:bodyPr/>
          <a:lstStyle/>
          <a:p>
            <a:pPr algn="l" eaLnBrk="1" hangingPunct="1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ВЗАИМОДЕЙСТВИЕ С ТАМОЖЕННЫМИ ОРГАНАМИ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430" y="2312254"/>
            <a:ext cx="4714875" cy="1285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Руководство компании принимает активное участие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в заседаниях экспертного совета Государственной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Думы, Торгово-Промышленной палаты, в обсуждении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проблем таможенного реформирования в прямых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dirty="0">
                <a:latin typeface="Calibri"/>
                <a:cs typeface="Calibri"/>
              </a:rPr>
              <a:t>эфирах государственных телеканалов.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62168" y="5652144"/>
            <a:ext cx="4968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Прямой эфир Начальника аналитического управления ФТС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Ивина В.В. и </a:t>
            </a:r>
            <a:r>
              <a:rPr lang="ru-RU" sz="1200" b="1" dirty="0" err="1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ИнтерБрокСервиса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2000 в 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по вопросу переноса таможенного оформления на границу РФ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71550" y="5876925"/>
            <a:ext cx="2951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ИнтерБрокСервис</a:t>
            </a: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2000 в 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Деловой Москве на ТВЦ</a:t>
            </a:r>
          </a:p>
          <a:p>
            <a:pPr marL="342900" indent="-342900"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Calibri"/>
                <a:ea typeface="Arial" charset="0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9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/>
              <a:t>УСЛУГИ ТАМОЖЕННОГО ПРЕДСТАВИТЕЛЯ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393641"/>
            <a:ext cx="5757034" cy="367333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8000"/>
              </a:buClr>
              <a:buNone/>
            </a:pPr>
            <a:endParaRPr lang="ru-RU" sz="1600" dirty="0" smtClean="0"/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Экспертиза внешнеэкономических контрактов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Консультации по внешнеэкономической деятельности и вопросам таможенного оформления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Сбор, анализ и согласование пакета документов для таможенной очистки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Классификация товаров в соответствии с ТН ВЭД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Получение сертификатов, ветеринарных и фитосанитарных разрешительных  документов, связанных с прохождением таможни;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Электронное и предварительное декларирование товаров в любом регионе РФ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Специализация на многотоварных декларациях, работа с большими массивами данных в инвойсах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Оплата обязательных таможенных и других сборов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Размещение грузов на таможенных складах и складах СВХ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Предоставление электронных отчетов, ведение электронного архива ГТД</a:t>
            </a:r>
          </a:p>
          <a:p>
            <a:pPr marL="169200" indent="-169200">
              <a:spcBef>
                <a:spcPts val="0"/>
              </a:spcBef>
              <a:spcAft>
                <a:spcPts val="1200"/>
              </a:spcAft>
              <a:buClr>
                <a:srgbClr val="008000"/>
              </a:buClr>
              <a:buFont typeface="Arial"/>
              <a:buChar char="•"/>
            </a:pPr>
            <a:r>
              <a:rPr lang="ru-RU" sz="1600" dirty="0" smtClean="0"/>
              <a:t>Юридические услуги в сфере ВЭД: представление интересов клиента </a:t>
            </a:r>
            <a:br>
              <a:rPr lang="ru-RU" sz="1600" dirty="0" smtClean="0"/>
            </a:br>
            <a:r>
              <a:rPr lang="ru-RU" sz="1600" dirty="0" smtClean="0"/>
              <a:t>в таможенных органах и  арбитражных судах.</a:t>
            </a:r>
            <a:endParaRPr lang="ru-RU" sz="1600" dirty="0"/>
          </a:p>
        </p:txBody>
      </p:sp>
      <p:pic>
        <p:nvPicPr>
          <p:cNvPr id="5" name="Изображение 4" descr="Снимок экрана 2012-10-17 в 1.2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984" y="2567484"/>
            <a:ext cx="2006063" cy="266322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5" descr="Снимок экрана 2012-10-17 в 1.2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9" y="3665540"/>
            <a:ext cx="1789300" cy="2470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984" y="2567484"/>
            <a:ext cx="2006063" cy="28368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689" y="3665540"/>
            <a:ext cx="1789300" cy="2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r>
              <a:rPr lang="ru-RU" sz="1600" b="1" dirty="0" smtClean="0">
                <a:latin typeface="Arial"/>
                <a:cs typeface="Arial"/>
              </a:rPr>
              <a:t>УСЛУГИ ЭКСПЕДИРОВАНИЯ ГРУЗОВ</a:t>
            </a:r>
            <a:endParaRPr lang="ru-RU" sz="1600" b="1" dirty="0">
              <a:latin typeface="Arial"/>
              <a:cs typeface="Arial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11319" y="2340307"/>
            <a:ext cx="1781357" cy="143616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Транспортные услуги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11319" y="5163793"/>
            <a:ext cx="1781357" cy="116117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Консалтинг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411319" y="3890317"/>
            <a:ext cx="1781357" cy="116460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lIns="0" tIns="44450" rIns="0" bIns="44450" anchor="ctr"/>
          <a:lstStyle/>
          <a:p>
            <a:pPr algn="ctr" eaLnBrk="0" hangingPunct="0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Страхование и сертификация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2686527" y="3890317"/>
            <a:ext cx="5996479" cy="1164607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Комплексное страхование с ответственностью за все риски, либо выборочно: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/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- страхование </a:t>
            </a: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от полной гибели всего или части груза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,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- страхование </a:t>
            </a: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рисков погрузки/разгрузки и нахождения на складах временного хранения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Сотрудничество с ведущими страховыми компаниями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России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Сертификаты происхождения, сертификаты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соответствия</a:t>
            </a: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686527" y="5163793"/>
            <a:ext cx="5996479" cy="116117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транспортного маршрута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/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Выбор вида и типа транспортного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средства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Консультации по условиям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поставки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Оптимизация загрузки транспортного 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средства</a:t>
            </a: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2686527" y="2340307"/>
            <a:ext cx="5996479" cy="1436168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>
            <a:solidFill>
              <a:srgbClr val="008000"/>
            </a:solidFill>
            <a:round/>
            <a:headEnd/>
            <a:tailEnd/>
          </a:ln>
          <a:extLst/>
        </p:spPr>
        <p:txBody>
          <a:bodyPr lIns="0" tIns="7200" rIns="0" bIns="7200" anchor="ctr"/>
          <a:lstStyle/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Подготовка и перевозка тяжёлых, негабаритных и технически сложных грузов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опасных грузов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ru-RU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Перевозка сборных грузов, консолидация малогабаритных грузов в Европе из любой точки мира</a:t>
            </a:r>
            <a: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  <a:t>;</a:t>
            </a:r>
            <a:br>
              <a:rPr lang="ru-RU" sz="900" dirty="0" smtClean="0">
                <a:solidFill>
                  <a:srgbClr val="4D4D4D"/>
                </a:solidFill>
                <a:latin typeface="Arial"/>
                <a:cs typeface="Arial"/>
              </a:rPr>
            </a:br>
            <a:endParaRPr lang="en-US" sz="9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377825" lvl="1" indent="-187325">
              <a:buClr>
                <a:srgbClr val="008000"/>
              </a:buClr>
              <a:buSzPct val="120000"/>
              <a:buFont typeface="Arial"/>
              <a:buChar char="•"/>
              <a:tabLst>
                <a:tab pos="290513" algn="l"/>
              </a:tabLst>
            </a:pPr>
            <a:r>
              <a:rPr lang="ru-RU" sz="900" dirty="0">
                <a:solidFill>
                  <a:srgbClr val="4D4D4D"/>
                </a:solidFill>
                <a:latin typeface="Arial"/>
                <a:cs typeface="Arial"/>
              </a:rPr>
              <a:t>Использование всех видов транспорта: морские перевозки (Америка, Юго- Восточная Азия), автомобильные перевозки (Eвропа), ж/д перевозки (Европа, СНГ, Китай), </a:t>
            </a: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335444" y="290276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2335444" y="4284622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335444" y="5590313"/>
            <a:ext cx="2286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>
              <a:solidFill>
                <a:srgbClr val="00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8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857375"/>
            <a:ext cx="8229600" cy="350838"/>
          </a:xfrm>
        </p:spPr>
        <p:txBody>
          <a:bodyPr/>
          <a:lstStyle/>
          <a:p>
            <a:pPr algn="l"/>
            <a:r>
              <a:rPr lang="ru-RU" sz="1400" b="1" dirty="0" smtClean="0">
                <a:latin typeface="Calibri"/>
                <a:cs typeface="Calibri"/>
              </a:rPr>
              <a:t>РЕКОМЕНДАТЕЛЬНЫЕ И БЛАГОДАРСТВЕННЫЕ ПИСЬМА НАШИХ КЛИЕНТОВ</a:t>
            </a:r>
            <a:r>
              <a:rPr lang="en-US" sz="1400" b="1" dirty="0" smtClean="0">
                <a:latin typeface="Calibri"/>
                <a:cs typeface="Calibri"/>
              </a:rPr>
              <a:t>:</a:t>
            </a:r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7" y="2544913"/>
            <a:ext cx="1440000" cy="180000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4" y="3129634"/>
            <a:ext cx="844240" cy="375687"/>
          </a:xfrm>
          <a:prstGeom prst="rect">
            <a:avLst/>
          </a:prstGeom>
        </p:spPr>
      </p:pic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455" y="3852457"/>
            <a:ext cx="773125" cy="369508"/>
          </a:xfrm>
          <a:prstGeom prst="rect">
            <a:avLst/>
          </a:prstGeom>
        </p:spPr>
      </p:pic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683" y="2432987"/>
            <a:ext cx="775016" cy="399908"/>
          </a:xfrm>
          <a:prstGeom prst="rect">
            <a:avLst/>
          </a:prstGeom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617" y="3143182"/>
            <a:ext cx="1178124" cy="388782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30" y="4594720"/>
            <a:ext cx="1101628" cy="29555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773" y="5235384"/>
            <a:ext cx="1297659" cy="388276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9969" y="4474252"/>
            <a:ext cx="1057772" cy="507732"/>
          </a:xfrm>
          <a:prstGeom prst="rect">
            <a:avLst/>
          </a:prstGeom>
        </p:spPr>
      </p:pic>
      <p:pic>
        <p:nvPicPr>
          <p:cNvPr id="26" name="Изображение 25" descr="Снимок экрана 2012-10-17 в 10.53.49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71" y="3852457"/>
            <a:ext cx="1106961" cy="356889"/>
          </a:xfrm>
          <a:prstGeom prst="rect">
            <a:avLst/>
          </a:prstGeom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717" y="5164858"/>
            <a:ext cx="907335" cy="5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78288" y="1971844"/>
            <a:ext cx="2229105" cy="683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азвание 1"/>
          <p:cNvSpPr txBox="1">
            <a:spLocks/>
          </p:cNvSpPr>
          <p:nvPr/>
        </p:nvSpPr>
        <p:spPr bwMode="auto">
          <a:xfrm>
            <a:off x="8881" y="6438394"/>
            <a:ext cx="9135120" cy="419606"/>
          </a:xfrm>
          <a:prstGeom prst="rect">
            <a:avLst/>
          </a:prstGeom>
          <a:solidFill>
            <a:srgbClr val="008000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ФИЛИАЛЫ 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IBS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6050" y="2016249"/>
            <a:ext cx="24511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Санкт-Петербург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"Лесной порт", т/п "Турухтанный", </a:t>
            </a:r>
            <a:endParaRPr lang="ru-RU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"Гавань" Балтийской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  <a:endParaRPr lang="ru-RU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4770" y="3088611"/>
            <a:ext cx="2057519" cy="584776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09175" y="3070849"/>
            <a:ext cx="1977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Calibri"/>
                <a:cs typeface="Calibri"/>
              </a:rPr>
              <a:t>Москва</a:t>
            </a:r>
            <a:endParaRPr lang="en-US" sz="1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/п "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Мамонтовский»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Московской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областной таможни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96468" y="3062326"/>
            <a:ext cx="1351039" cy="575901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96469" y="3035690"/>
            <a:ext cx="1338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>
                <a:solidFill>
                  <a:srgbClr val="008000"/>
                </a:solidFill>
                <a:latin typeface="Calibri"/>
                <a:cs typeface="Calibri"/>
              </a:rPr>
              <a:t>Себеж</a:t>
            </a:r>
            <a:endParaRPr lang="en-US" sz="1200" b="1" dirty="0">
              <a:solidFill>
                <a:srgbClr val="008000"/>
              </a:solidFill>
              <a:latin typeface="Calibri"/>
              <a:cs typeface="Calibri"/>
            </a:endParaRPr>
          </a:p>
          <a:p>
            <a:pPr algn="r"/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</a:t>
            </a:r>
            <a:r>
              <a:rPr lang="ru-RU" sz="1000" dirty="0" err="1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 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Себежский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algn="r"/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Себежской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59423" y="4014979"/>
            <a:ext cx="1470179" cy="78894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96987" y="4027167"/>
            <a:ext cx="1658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Смоленск</a:t>
            </a:r>
            <a:endParaRPr lang="en-US" sz="1200" b="1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т/п "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Стабнинский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т/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п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lang="ru-RU" sz="1000" dirty="0" err="1" smtClean="0">
                <a:solidFill>
                  <a:srgbClr val="000000"/>
                </a:solidFill>
                <a:latin typeface="Calibri"/>
                <a:cs typeface="Calibri"/>
              </a:rPr>
              <a:t>Краснинский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lang="ru-RU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Смоленской</a:t>
            </a:r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  <a:endParaRPr lang="ru-RU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25788" y="5643148"/>
            <a:ext cx="2053193" cy="575901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25789" y="5616512"/>
            <a:ext cx="16436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008000"/>
                </a:solidFill>
                <a:latin typeface="Calibri"/>
                <a:cs typeface="Calibri"/>
              </a:rPr>
              <a:t>Новороссийск</a:t>
            </a:r>
            <a:endParaRPr lang="en-US" sz="1200" b="1" dirty="0">
              <a:solidFill>
                <a:srgbClr val="008000"/>
              </a:solidFill>
              <a:latin typeface="Calibri"/>
              <a:cs typeface="Calibri"/>
            </a:endParaRPr>
          </a:p>
          <a:p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т/п </a:t>
            </a:r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”Новороссийский”</a:t>
            </a:r>
            <a:endParaRPr lang="en-US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Calibri"/>
                <a:cs typeface="Calibri"/>
              </a:rPr>
              <a:t> Новороссийской </a:t>
            </a:r>
            <a:r>
              <a:rPr lang="ru-RU" sz="1000" dirty="0">
                <a:solidFill>
                  <a:srgbClr val="000000"/>
                </a:solidFill>
                <a:latin typeface="Calibri"/>
                <a:cs typeface="Calibri"/>
              </a:rPr>
              <a:t>таможни</a:t>
            </a:r>
          </a:p>
        </p:txBody>
      </p:sp>
    </p:spTree>
    <p:extLst>
      <p:ext uri="{BB962C8B-B14F-4D97-AF65-F5344CB8AC3E}">
        <p14:creationId xmlns:p14="http://schemas.microsoft.com/office/powerpoint/2010/main" val="1949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1"/>
          <p:cNvSpPr txBox="1">
            <a:spLocks/>
          </p:cNvSpPr>
          <p:nvPr/>
        </p:nvSpPr>
        <p:spPr bwMode="auto">
          <a:xfrm>
            <a:off x="8881" y="6438394"/>
            <a:ext cx="9135120" cy="419606"/>
          </a:xfrm>
          <a:prstGeom prst="rect">
            <a:avLst/>
          </a:prstGeom>
          <a:solidFill>
            <a:srgbClr val="008000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Предоставление отчётности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учёт статистики в режиме реального времени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ведение электронного архива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cs typeface="Calibri"/>
              </a:rPr>
              <a:t>ГТД</a:t>
            </a:r>
            <a:r>
              <a:rPr lang="en-US" sz="1400" b="1" dirty="0" smtClean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endParaRPr lang="ru-RU" sz="14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096" y="3207990"/>
            <a:ext cx="7152333" cy="777626"/>
          </a:xfrm>
          <a:prstGeom prst="round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Разработана программа и создана служба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online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учета </a:t>
            </a:r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таможенного оформления,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ведется электронный архив ГТД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096" y="5424014"/>
            <a:ext cx="1288560" cy="852104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Контроль</a:t>
            </a:r>
            <a:endParaRPr lang="ru-RU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4527" y="5428736"/>
            <a:ext cx="2803064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Возможность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влияния на ситуацию по выгрузке товаров на складе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70376" y="5414222"/>
            <a:ext cx="2715757" cy="869763"/>
          </a:xfrm>
          <a:prstGeom prst="roundRect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Calibri"/>
                <a:cs typeface="Calibri"/>
              </a:rPr>
              <a:t>Сокращение </a:t>
            </a:r>
            <a:r>
              <a:rPr lang="ru-RU" sz="1600" dirty="0">
                <a:solidFill>
                  <a:srgbClr val="000000"/>
                </a:solidFill>
                <a:latin typeface="Calibri"/>
                <a:cs typeface="Calibri"/>
              </a:rPr>
              <a:t>расходов на простой и возврат контейнеров</a:t>
            </a:r>
          </a:p>
        </p:txBody>
      </p:sp>
      <p:sp>
        <p:nvSpPr>
          <p:cNvPr id="8" name="Плюс 7"/>
          <p:cNvSpPr/>
          <p:nvPr/>
        </p:nvSpPr>
        <p:spPr>
          <a:xfrm>
            <a:off x="1761812" y="5428737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5426431" y="5385195"/>
            <a:ext cx="627833" cy="627833"/>
          </a:xfrm>
          <a:prstGeom prst="mathPlus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7777946" y="3288278"/>
            <a:ext cx="630353" cy="627833"/>
          </a:xfrm>
          <a:prstGeom prst="mathEqual">
            <a:avLst/>
          </a:prstGeom>
          <a:solidFill>
            <a:srgbClr val="008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353</Words>
  <Application>Microsoft Macintosh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Тема Office</vt:lpstr>
      <vt:lpstr>Оформление по умолчанию</vt:lpstr>
      <vt:lpstr>1_Оформление по умолчанию</vt:lpstr>
      <vt:lpstr>Презентация PowerPoint</vt:lpstr>
      <vt:lpstr>ОСНОВНЫЕ ДОКУМЕНТЫ</vt:lpstr>
      <vt:lpstr>Презентация PowerPoint</vt:lpstr>
      <vt:lpstr>ВЗАИМОДЕЙСТВИЕ С ТАМОЖЕННЫМИ ОРГАНАМИ</vt:lpstr>
      <vt:lpstr>УСЛУГИ ТАМОЖЕННОГО ПРЕДСТАВИТЕЛЯ</vt:lpstr>
      <vt:lpstr>УСЛУГИ ЭКСПЕДИРОВАНИЯ ГРУЗОВ</vt:lpstr>
      <vt:lpstr>РЕКОМЕНДАТЕЛЬНЫЕ И БЛАГОДАРСТВЕННЫЕ ПИСЬМА НАШИХ КЛИЕНТОВ:</vt:lpstr>
      <vt:lpstr>Презентация PowerPoint</vt:lpstr>
      <vt:lpstr>Презентация PowerPoint</vt:lpstr>
      <vt:lpstr>НАШИ КОНКУРЕНТНЫЕ ПРЕИМУЩЕСТВА: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Консорциум Globus Logistic Полный комплекс транспортно-логистических услуг</dc:title>
  <dc:creator>MacOS Lion</dc:creator>
  <cp:lastModifiedBy>Пользователь Microsoft Office</cp:lastModifiedBy>
  <cp:revision>121</cp:revision>
  <dcterms:created xsi:type="dcterms:W3CDTF">2012-10-09T09:53:50Z</dcterms:created>
  <dcterms:modified xsi:type="dcterms:W3CDTF">2018-02-22T11:53:15Z</dcterms:modified>
</cp:coreProperties>
</file>